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14"/>
  </p:notesMasterIdLst>
  <p:handoutMasterIdLst>
    <p:handoutMasterId r:id="rId15"/>
  </p:handoutMasterIdLst>
  <p:sldIdLst>
    <p:sldId id="315" r:id="rId2"/>
    <p:sldId id="303" r:id="rId3"/>
    <p:sldId id="294" r:id="rId4"/>
    <p:sldId id="283" r:id="rId5"/>
    <p:sldId id="284" r:id="rId6"/>
    <p:sldId id="285" r:id="rId7"/>
    <p:sldId id="286" r:id="rId8"/>
    <p:sldId id="295" r:id="rId9"/>
    <p:sldId id="296" r:id="rId10"/>
    <p:sldId id="297" r:id="rId11"/>
    <p:sldId id="298" r:id="rId12"/>
    <p:sldId id="299" r:id="rId1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-105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1C0B0CD8-FDDB-4014-B5D4-680AEF4DEB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97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F699048A-F713-4CA7-8151-344C7D832F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80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72F5B-75F4-4926-850D-5B669B00F00C}" type="slidenum">
              <a:rPr lang="en-US"/>
              <a:pPr/>
              <a:t>1</a:t>
            </a:fld>
            <a:endParaRPr 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908613-B91F-476B-8CBD-1749502F3850}" type="slidenum">
              <a:rPr lang="en-US"/>
              <a:pPr/>
              <a:t>10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5375C-A865-4655-9336-0F91759DF554}" type="slidenum">
              <a:rPr lang="en-US"/>
              <a:pPr/>
              <a:t>11</a:t>
            </a:fld>
            <a:endParaRPr lang="en-US"/>
          </a:p>
        </p:txBody>
      </p:sp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C6947C-A580-4423-BA61-609AC6EAA29C}" type="slidenum">
              <a:rPr lang="en-US"/>
              <a:pPr/>
              <a:t>12</a:t>
            </a:fld>
            <a:endParaRPr lang="en-US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FD0737-D6E9-42C9-9C50-EADB31A5E191}" type="slidenum">
              <a:rPr lang="en-US"/>
              <a:pPr/>
              <a:t>2</a:t>
            </a:fld>
            <a:endParaRPr 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D8673-BB8B-4DE0-8571-B2AFAC559B07}" type="slidenum">
              <a:rPr lang="en-US"/>
              <a:pPr/>
              <a:t>3</a:t>
            </a:fld>
            <a:endParaRPr lang="en-US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1C981B-86A3-453E-9870-C781E705D33D}" type="slidenum">
              <a:rPr lang="en-US"/>
              <a:pPr/>
              <a:t>4</a:t>
            </a:fld>
            <a:endParaRPr lang="en-US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878F1C-4A7A-4029-A0E7-3968CDF4D3C5}" type="slidenum">
              <a:rPr lang="en-US"/>
              <a:pPr/>
              <a:t>5</a:t>
            </a:fld>
            <a:endParaRPr lang="en-US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693468-6D65-4989-BFBA-ADE21472CBCB}" type="slidenum">
              <a:rPr lang="en-US"/>
              <a:pPr/>
              <a:t>6</a:t>
            </a:fld>
            <a:endParaRPr lang="en-US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8231DF-6A0E-456A-95B5-1B153323F221}" type="slidenum">
              <a:rPr lang="en-US"/>
              <a:pPr/>
              <a:t>7</a:t>
            </a:fld>
            <a:endParaRPr lang="en-US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D7435-AB8D-4309-976B-7AE3A8670061}" type="slidenum">
              <a:rPr lang="en-US"/>
              <a:pPr/>
              <a:t>8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42F417-9CD1-47DC-AAE0-7AF48D04BE08}" type="slidenum">
              <a:rPr lang="en-US"/>
              <a:pPr/>
              <a:t>9</a:t>
            </a:fld>
            <a:endParaRPr lang="en-US"/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r>
              <a:rPr lang="en-US" dirty="0" smtClean="0"/>
              <a:t>Union College</a:t>
            </a:r>
          </a:p>
          <a:p>
            <a:r>
              <a:rPr lang="en-US" dirty="0" smtClean="0"/>
              <a:t>Mechanical Engineering</a:t>
            </a:r>
            <a:endParaRPr lang="en-US" dirty="0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FAABB2DA-5330-4C57-A2DA-DD81762FC6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0887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A806850F-1EFE-422C-A5CB-E5C1839D819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3F15D237-A508-4AFB-BA71-FB952992A7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50E83A85-1AEC-445B-AD1A-57D30AB68B5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7A5FAA0E-0AB4-4BE9-AFE2-790B6209C6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DA9522CF-34EE-47B3-BFB7-4FF89AD9A3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148A518E-681F-4370-83A1-AD3F6C40F9A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D9CC9C06-5CAA-4392-8663-279A4B413B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14FC2A24-A8DB-4F90-B3F4-475FA6AD72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5A6CF66B-DAED-4291-96B6-4379B31B83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RBB </a:t>
            </a:r>
            <a:fld id="{C0D25C63-84E9-43FE-9EFD-C2A44FA0DE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n-US" sz="800"/>
              <a:t>Union College</a:t>
            </a:r>
          </a:p>
          <a:p>
            <a:pPr eaLnBrk="1" hangingPunct="1"/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 dirty="0" smtClean="0"/>
              <a:t>MER311: Advanced Mechanics</a:t>
            </a:r>
            <a:endParaRPr lang="en-US" dirty="0"/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r>
              <a:rPr lang="en-US" dirty="0" smtClean="0"/>
              <a:t>RBB </a:t>
            </a:r>
            <a:fld id="{370ABB8F-5E1A-4868-BD88-D0D6A804E11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5" Type="http://schemas.openxmlformats.org/officeDocument/2006/relationships/image" Target="../media/image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0E660-77E5-4824-9A1C-076A330EB39D}" type="slidenum">
              <a:rPr lang="en-US"/>
              <a:pPr/>
              <a:t>1</a:t>
            </a:fld>
            <a:endParaRPr lang="en-US"/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FATIGUE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Fluctuating </a:t>
            </a:r>
            <a:r>
              <a:rPr lang="en-US" dirty="0"/>
              <a:t>Stresses</a:t>
            </a:r>
          </a:p>
        </p:txBody>
      </p:sp>
    </p:spTree>
    <p:extLst>
      <p:ext uri="{BB962C8B-B14F-4D97-AF65-F5344CB8AC3E}">
        <p14:creationId xmlns:p14="http://schemas.microsoft.com/office/powerpoint/2010/main" val="4025950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B735B-4C1D-4BDD-B42E-B675BE1B59D7}" type="slidenum">
              <a:rPr lang="en-US"/>
              <a:pPr/>
              <a:t>10</a:t>
            </a:fld>
            <a:endParaRPr lang="en-US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Fatigue Failure Due to Combined Stresses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Distortional Energy Method</a:t>
            </a:r>
          </a:p>
          <a:p>
            <a:pPr lvl="1"/>
            <a:r>
              <a:rPr lang="en-US"/>
              <a:t>Mean von Mises Stresses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  <a:p>
            <a:pPr lvl="1"/>
            <a:r>
              <a:rPr lang="en-US"/>
              <a:t>Alternating von Mises Stresses</a:t>
            </a:r>
          </a:p>
        </p:txBody>
      </p:sp>
      <p:graphicFrame>
        <p:nvGraphicFramePr>
          <p:cNvPr id="422917" name="Object 5"/>
          <p:cNvGraphicFramePr>
            <a:graphicFrameLocks noChangeAspect="1"/>
          </p:cNvGraphicFramePr>
          <p:nvPr/>
        </p:nvGraphicFramePr>
        <p:xfrm>
          <a:off x="762000" y="2895600"/>
          <a:ext cx="8077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33" name="Equation" r:id="rId4" imgW="3720960" imgH="317160" progId="Equation.DSMT4">
                  <p:embed/>
                </p:oleObj>
              </mc:Choice>
              <mc:Fallback>
                <p:oleObj name="Equation" r:id="rId4" imgW="3720960" imgH="31716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95600"/>
                        <a:ext cx="80772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2918" name="Object 6"/>
          <p:cNvGraphicFramePr>
            <a:graphicFrameLocks noChangeAspect="1"/>
          </p:cNvGraphicFramePr>
          <p:nvPr/>
        </p:nvGraphicFramePr>
        <p:xfrm>
          <a:off x="838200" y="4800600"/>
          <a:ext cx="8001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34" name="Equation" r:id="rId6" imgW="3593880" imgH="317160" progId="Equation.3">
                  <p:embed/>
                </p:oleObj>
              </mc:Choice>
              <mc:Fallback>
                <p:oleObj name="Equation" r:id="rId6" imgW="3593880" imgH="31716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800600"/>
                        <a:ext cx="80010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7F30D7-031D-4C74-BD96-58039FCB524D}" type="slidenum">
              <a:rPr lang="en-US"/>
              <a:pPr/>
              <a:t>11</a:t>
            </a:fld>
            <a:endParaRPr lang="en-US"/>
          </a:p>
        </p:txBody>
      </p:sp>
      <p:sp>
        <p:nvSpPr>
          <p:cNvPr id="423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of </a:t>
            </a:r>
            <a:r>
              <a:rPr lang="en-US" dirty="0" smtClean="0"/>
              <a:t>Safety:</a:t>
            </a:r>
            <a:br>
              <a:rPr lang="en-US" dirty="0" smtClean="0"/>
            </a:br>
            <a:r>
              <a:rPr lang="en-US" dirty="0" smtClean="0"/>
              <a:t>Three Interpretations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rot="5400000" flipH="1" flipV="1">
            <a:off x="-304800" y="3887311"/>
            <a:ext cx="3200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295400" y="5485606"/>
            <a:ext cx="4572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895350" y="23241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881690" y="430530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</a:t>
            </a:r>
            <a:r>
              <a:rPr lang="en-US" sz="1400" baseline="-25000" dirty="0" smtClean="0"/>
              <a:t>e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486400" y="502920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+mj-lt"/>
                <a:cs typeface="Times New Roman"/>
              </a:rPr>
              <a:t>σ</a:t>
            </a:r>
            <a:r>
              <a:rPr lang="en-US" dirty="0" smtClean="0">
                <a:latin typeface="+mj-lt"/>
                <a:cs typeface="Times New Roman"/>
              </a:rPr>
              <a:t>’</a:t>
            </a:r>
            <a:r>
              <a:rPr lang="en-US" baseline="-25000" dirty="0" smtClean="0">
                <a:latin typeface="+mj-lt"/>
                <a:cs typeface="Times New Roman"/>
              </a:rPr>
              <a:t>m</a:t>
            </a:r>
            <a:endParaRPr lang="en-US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5400" y="198120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+mj-lt"/>
                <a:cs typeface="Times New Roman"/>
              </a:rPr>
              <a:t>σ</a:t>
            </a:r>
            <a:r>
              <a:rPr lang="en-US" dirty="0" smtClean="0">
                <a:latin typeface="+mj-lt"/>
                <a:cs typeface="Times New Roman"/>
              </a:rPr>
              <a:t>’</a:t>
            </a:r>
            <a:r>
              <a:rPr lang="en-US" baseline="-25000" dirty="0" smtClean="0">
                <a:latin typeface="+mj-lt"/>
                <a:cs typeface="Times New Roman"/>
              </a:rPr>
              <a:t>a</a:t>
            </a:r>
            <a:endParaRPr lang="en-US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4325" y="54864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5210175" y="548640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</a:t>
            </a:r>
            <a:r>
              <a:rPr lang="en-US" sz="1400" baseline="-25000" dirty="0" smtClean="0"/>
              <a:t>u</a:t>
            </a:r>
            <a:endParaRPr lang="en-US" sz="1400" dirty="0"/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1143000" y="2617886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1143000" y="4572000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rot="5400000" flipV="1">
            <a:off x="4119169" y="5565479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rot="5400000" flipV="1">
            <a:off x="5184479" y="5565479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1295400" y="4572000"/>
            <a:ext cx="2590800" cy="609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 rot="16200000" flipH="1">
            <a:off x="3886200" y="5181600"/>
            <a:ext cx="30480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rot="16200000" flipH="1">
            <a:off x="1295400" y="2590800"/>
            <a:ext cx="2590800" cy="2590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3886200" y="5181600"/>
            <a:ext cx="137160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flipV="1">
            <a:off x="1295400" y="2895600"/>
            <a:ext cx="3200400" cy="2590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 rot="5400000">
            <a:off x="1828800" y="5143500"/>
            <a:ext cx="6858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rot="10800000">
            <a:off x="1293495" y="4791075"/>
            <a:ext cx="868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 rot="5400000">
            <a:off x="1440180" y="5093970"/>
            <a:ext cx="77724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1295400" y="5048250"/>
            <a:ext cx="2011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 rot="10800000">
            <a:off x="1295400" y="4724400"/>
            <a:ext cx="5334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rot="5400000">
            <a:off x="3048000" y="5257800"/>
            <a:ext cx="4572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Oval 76"/>
          <p:cNvSpPr>
            <a:spLocks noChangeAspect="1"/>
          </p:cNvSpPr>
          <p:nvPr/>
        </p:nvSpPr>
        <p:spPr bwMode="auto">
          <a:xfrm>
            <a:off x="1781177" y="5006342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 bwMode="auto">
          <a:xfrm>
            <a:off x="1790702" y="4657727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 bwMode="auto">
          <a:xfrm>
            <a:off x="2124077" y="4733927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 bwMode="auto">
          <a:xfrm>
            <a:off x="3225167" y="4987292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76400" y="5486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2019208" y="5486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3124108" y="5486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990600" y="50292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90600" y="48006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990600" y="4572000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676400" y="43434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1981200" y="44196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3048000" y="4724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1447800" y="48006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</a:t>
            </a:r>
            <a:endParaRPr lang="en-US" sz="1200" dirty="0"/>
          </a:p>
        </p:txBody>
      </p:sp>
      <p:sp>
        <p:nvSpPr>
          <p:cNvPr id="91" name="Oval 90"/>
          <p:cNvSpPr>
            <a:spLocks noChangeAspect="1"/>
          </p:cNvSpPr>
          <p:nvPr/>
        </p:nvSpPr>
        <p:spPr bwMode="auto">
          <a:xfrm>
            <a:off x="3848481" y="5130167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2" name="Isosceles Triangle 91"/>
          <p:cNvSpPr/>
          <p:nvPr/>
        </p:nvSpPr>
        <p:spPr bwMode="auto">
          <a:xfrm>
            <a:off x="3314700" y="3429000"/>
            <a:ext cx="552450" cy="4572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19525" y="348317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  <a:cs typeface="Times New Roman"/>
              </a:rPr>
              <a:t>a</a:t>
            </a:r>
            <a:endParaRPr lang="en-US" sz="1400" dirty="0"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81375" y="3819525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  <a:cs typeface="Times New Roman"/>
              </a:rPr>
              <a:t>m</a:t>
            </a:r>
            <a:endParaRPr lang="en-US" sz="1400" dirty="0"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581400" y="18288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800100">
              <a:tabLst>
                <a:tab pos="800100" algn="l"/>
              </a:tabLst>
            </a:pPr>
            <a:r>
              <a:rPr lang="en-US" sz="1600" dirty="0" smtClean="0"/>
              <a:t>     N – 	Normal Point, Normal Operating Load</a:t>
            </a:r>
          </a:p>
          <a:p>
            <a:pPr marL="800100" indent="-800100">
              <a:tabLst>
                <a:tab pos="800100" algn="l"/>
              </a:tabLst>
            </a:pPr>
            <a:r>
              <a:rPr lang="en-US" sz="1600" dirty="0" smtClean="0"/>
              <a:t>Q,P,R – Three interpretations of anticipated design overload points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MER311: Advanced Mechanics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B1ECC9-CFB7-4906-B7C2-15FEC3DFBA3A}" type="slidenum">
              <a:rPr lang="en-US"/>
              <a:pPr/>
              <a:t>12</a:t>
            </a:fld>
            <a:endParaRPr lang="en-US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425988" name="Text Box 4"/>
          <p:cNvSpPr txBox="1">
            <a:spLocks noChangeArrowheads="1"/>
          </p:cNvSpPr>
          <p:nvPr/>
        </p:nvSpPr>
        <p:spPr bwMode="auto">
          <a:xfrm>
            <a:off x="212725" y="2101850"/>
            <a:ext cx="8397875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A bar of steel has S</a:t>
            </a:r>
            <a:r>
              <a:rPr lang="en-US" baseline="-25000"/>
              <a:t>u</a:t>
            </a:r>
            <a:r>
              <a:rPr lang="en-US"/>
              <a:t>=700MPa, S</a:t>
            </a:r>
            <a:r>
              <a:rPr lang="en-US" baseline="-25000"/>
              <a:t>y</a:t>
            </a:r>
            <a:r>
              <a:rPr lang="en-US"/>
              <a:t>=500MPa, and a fully corrected endurance limit of S</a:t>
            </a:r>
            <a:r>
              <a:rPr lang="en-US" baseline="-25000"/>
              <a:t>3</a:t>
            </a:r>
            <a:r>
              <a:rPr lang="en-US"/>
              <a:t>=200MPa.  For each case below find the factor of safety which guards against static and fatigue failures.</a:t>
            </a:r>
          </a:p>
          <a:p>
            <a:endParaRPr lang="en-US"/>
          </a:p>
          <a:p>
            <a:r>
              <a:rPr lang="en-US"/>
              <a:t>1.</a:t>
            </a:r>
          </a:p>
          <a:p>
            <a:endParaRPr lang="en-US"/>
          </a:p>
          <a:p>
            <a:r>
              <a:rPr lang="en-US"/>
              <a:t>2. </a:t>
            </a:r>
          </a:p>
          <a:p>
            <a:endParaRPr lang="en-US"/>
          </a:p>
          <a:p>
            <a:r>
              <a:rPr lang="en-US"/>
              <a:t>3.</a:t>
            </a:r>
          </a:p>
          <a:p>
            <a:endParaRPr lang="en-US"/>
          </a:p>
          <a:p>
            <a:r>
              <a:rPr lang="en-US"/>
              <a:t>4.</a:t>
            </a:r>
            <a:endParaRPr lang="el-GR"/>
          </a:p>
        </p:txBody>
      </p:sp>
      <p:graphicFrame>
        <p:nvGraphicFramePr>
          <p:cNvPr id="425989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29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90" name="Object 6"/>
          <p:cNvGraphicFramePr>
            <a:graphicFrameLocks noChangeAspect="1"/>
          </p:cNvGraphicFramePr>
          <p:nvPr/>
        </p:nvGraphicFramePr>
        <p:xfrm>
          <a:off x="838200" y="3200400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30" name="Equation" r:id="rId6" imgW="876240" imgH="228600" progId="Equation.3">
                  <p:embed/>
                </p:oleObj>
              </mc:Choice>
              <mc:Fallback>
                <p:oleObj name="Equation" r:id="rId6" imgW="87624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00400"/>
                        <a:ext cx="1752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91" name="Object 7"/>
          <p:cNvGraphicFramePr>
            <a:graphicFrameLocks noChangeAspect="1"/>
          </p:cNvGraphicFramePr>
          <p:nvPr/>
        </p:nvGraphicFramePr>
        <p:xfrm>
          <a:off x="838200" y="3733800"/>
          <a:ext cx="35052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31" name="Equation" r:id="rId8" imgW="1790640" imgH="228600" progId="Equation.3">
                  <p:embed/>
                </p:oleObj>
              </mc:Choice>
              <mc:Fallback>
                <p:oleObj name="Equation" r:id="rId8" imgW="179064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733800"/>
                        <a:ext cx="3505200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92" name="Object 8"/>
          <p:cNvGraphicFramePr>
            <a:graphicFrameLocks noChangeAspect="1"/>
          </p:cNvGraphicFramePr>
          <p:nvPr/>
        </p:nvGraphicFramePr>
        <p:xfrm>
          <a:off x="838200" y="4267200"/>
          <a:ext cx="41148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32" name="Equation" r:id="rId10" imgW="2019240" imgH="241200" progId="Equation.3">
                  <p:embed/>
                </p:oleObj>
              </mc:Choice>
              <mc:Fallback>
                <p:oleObj name="Equation" r:id="rId10" imgW="2019240" imgH="241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4114800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5993" name="Object 9"/>
          <p:cNvGraphicFramePr>
            <a:graphicFrameLocks noChangeAspect="1"/>
          </p:cNvGraphicFramePr>
          <p:nvPr/>
        </p:nvGraphicFramePr>
        <p:xfrm>
          <a:off x="838200" y="4800600"/>
          <a:ext cx="4343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33" name="Equation" r:id="rId12" imgW="1942920" imgH="482400" progId="Equation.3">
                  <p:embed/>
                </p:oleObj>
              </mc:Choice>
              <mc:Fallback>
                <p:oleObj name="Equation" r:id="rId12" imgW="1942920" imgH="4824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800600"/>
                        <a:ext cx="4343400" cy="1079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3EE93F-1E67-4145-B538-75FA21D0DA05}" type="slidenum">
              <a:rPr lang="en-US"/>
              <a:pPr/>
              <a:t>2</a:t>
            </a:fld>
            <a:endParaRPr lang="en-US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Fatigue Terminology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3776662" cy="1752600"/>
          </a:xfrm>
        </p:spPr>
        <p:txBody>
          <a:bodyPr/>
          <a:lstStyle/>
          <a:p>
            <a:r>
              <a:rPr lang="en-US" dirty="0" smtClean="0"/>
              <a:t>Stress</a:t>
            </a:r>
            <a:endParaRPr lang="en-US" dirty="0"/>
          </a:p>
          <a:p>
            <a:pPr lvl="1"/>
            <a:r>
              <a:rPr lang="el-GR" dirty="0" smtClean="0"/>
              <a:t>σ</a:t>
            </a:r>
            <a:r>
              <a:rPr lang="en-US" baseline="-25000" dirty="0" smtClean="0"/>
              <a:t>max,</a:t>
            </a:r>
            <a:r>
              <a:rPr lang="el-GR" dirty="0" smtClean="0"/>
              <a:t> σ</a:t>
            </a:r>
            <a:r>
              <a:rPr lang="en-US" baseline="-25000" dirty="0" smtClean="0"/>
              <a:t>min</a:t>
            </a:r>
            <a:endParaRPr lang="en-US" dirty="0" smtClean="0"/>
          </a:p>
          <a:p>
            <a:pPr lvl="1"/>
            <a:r>
              <a:rPr lang="el-GR" dirty="0" smtClean="0"/>
              <a:t>σ</a:t>
            </a:r>
            <a:r>
              <a:rPr lang="en-US" baseline="-25000" dirty="0" smtClean="0"/>
              <a:t>m,</a:t>
            </a:r>
            <a:r>
              <a:rPr lang="el-GR" dirty="0" smtClean="0"/>
              <a:t> σ</a:t>
            </a:r>
            <a:r>
              <a:rPr lang="en-US" baseline="-25000" dirty="0" smtClean="0"/>
              <a:t>a</a:t>
            </a:r>
            <a:endParaRPr lang="en-US" dirty="0"/>
          </a:p>
          <a:p>
            <a:pPr lvl="1"/>
            <a:r>
              <a:rPr lang="el-GR" dirty="0" smtClean="0"/>
              <a:t>σ</a:t>
            </a:r>
            <a:r>
              <a:rPr lang="en-US" baseline="-25000" dirty="0" smtClean="0"/>
              <a:t>r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 flipH="1" flipV="1">
            <a:off x="381000" y="4723626"/>
            <a:ext cx="1981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1371600" y="5714226"/>
            <a:ext cx="403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371600" y="5409426"/>
            <a:ext cx="396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371600" y="5028426"/>
            <a:ext cx="3657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371600" y="4647426"/>
            <a:ext cx="396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5"/>
          <p:cNvSpPr/>
          <p:nvPr/>
        </p:nvSpPr>
        <p:spPr bwMode="auto">
          <a:xfrm>
            <a:off x="1362075" y="4647426"/>
            <a:ext cx="2981325" cy="762000"/>
          </a:xfrm>
          <a:custGeom>
            <a:avLst/>
            <a:gdLst>
              <a:gd name="connsiteX0" fmla="*/ 0 w 3819525"/>
              <a:gd name="connsiteY0" fmla="*/ 390525 h 803275"/>
              <a:gd name="connsiteX1" fmla="*/ 600075 w 3819525"/>
              <a:gd name="connsiteY1" fmla="*/ 771525 h 803275"/>
              <a:gd name="connsiteX2" fmla="*/ 1123950 w 3819525"/>
              <a:gd name="connsiteY2" fmla="*/ 400050 h 803275"/>
              <a:gd name="connsiteX3" fmla="*/ 1762125 w 3819525"/>
              <a:gd name="connsiteY3" fmla="*/ 0 h 803275"/>
              <a:gd name="connsiteX4" fmla="*/ 2362200 w 3819525"/>
              <a:gd name="connsiteY4" fmla="*/ 400050 h 803275"/>
              <a:gd name="connsiteX5" fmla="*/ 3143250 w 3819525"/>
              <a:gd name="connsiteY5" fmla="*/ 800100 h 803275"/>
              <a:gd name="connsiteX6" fmla="*/ 3819525 w 3819525"/>
              <a:gd name="connsiteY6" fmla="*/ 381000 h 803275"/>
              <a:gd name="connsiteX0" fmla="*/ 0 w 3819525"/>
              <a:gd name="connsiteY0" fmla="*/ 392112 h 804862"/>
              <a:gd name="connsiteX1" fmla="*/ 600075 w 3819525"/>
              <a:gd name="connsiteY1" fmla="*/ 773112 h 804862"/>
              <a:gd name="connsiteX2" fmla="*/ 1000125 w 3819525"/>
              <a:gd name="connsiteY2" fmla="*/ 392112 h 804862"/>
              <a:gd name="connsiteX3" fmla="*/ 1762125 w 3819525"/>
              <a:gd name="connsiteY3" fmla="*/ 1587 h 804862"/>
              <a:gd name="connsiteX4" fmla="*/ 2362200 w 3819525"/>
              <a:gd name="connsiteY4" fmla="*/ 401637 h 804862"/>
              <a:gd name="connsiteX5" fmla="*/ 3143250 w 3819525"/>
              <a:gd name="connsiteY5" fmla="*/ 801687 h 804862"/>
              <a:gd name="connsiteX6" fmla="*/ 3819525 w 3819525"/>
              <a:gd name="connsiteY6" fmla="*/ 382587 h 804862"/>
              <a:gd name="connsiteX0" fmla="*/ 0 w 3819525"/>
              <a:gd name="connsiteY0" fmla="*/ 392112 h 804862"/>
              <a:gd name="connsiteX1" fmla="*/ 466725 w 3819525"/>
              <a:gd name="connsiteY1" fmla="*/ 773112 h 804862"/>
              <a:gd name="connsiteX2" fmla="*/ 1000125 w 3819525"/>
              <a:gd name="connsiteY2" fmla="*/ 392112 h 804862"/>
              <a:gd name="connsiteX3" fmla="*/ 1762125 w 3819525"/>
              <a:gd name="connsiteY3" fmla="*/ 1587 h 804862"/>
              <a:gd name="connsiteX4" fmla="*/ 2362200 w 3819525"/>
              <a:gd name="connsiteY4" fmla="*/ 401637 h 804862"/>
              <a:gd name="connsiteX5" fmla="*/ 3143250 w 3819525"/>
              <a:gd name="connsiteY5" fmla="*/ 801687 h 804862"/>
              <a:gd name="connsiteX6" fmla="*/ 3819525 w 3819525"/>
              <a:gd name="connsiteY6" fmla="*/ 382587 h 804862"/>
              <a:gd name="connsiteX0" fmla="*/ 0 w 3819525"/>
              <a:gd name="connsiteY0" fmla="*/ 392112 h 804862"/>
              <a:gd name="connsiteX1" fmla="*/ 466725 w 3819525"/>
              <a:gd name="connsiteY1" fmla="*/ 773112 h 804862"/>
              <a:gd name="connsiteX2" fmla="*/ 1000125 w 3819525"/>
              <a:gd name="connsiteY2" fmla="*/ 392112 h 804862"/>
              <a:gd name="connsiteX3" fmla="*/ 1762125 w 3819525"/>
              <a:gd name="connsiteY3" fmla="*/ 1587 h 804862"/>
              <a:gd name="connsiteX4" fmla="*/ 2362200 w 3819525"/>
              <a:gd name="connsiteY4" fmla="*/ 401637 h 804862"/>
              <a:gd name="connsiteX5" fmla="*/ 3143250 w 3819525"/>
              <a:gd name="connsiteY5" fmla="*/ 801687 h 804862"/>
              <a:gd name="connsiteX6" fmla="*/ 3819525 w 3819525"/>
              <a:gd name="connsiteY6" fmla="*/ 382587 h 804862"/>
              <a:gd name="connsiteX0" fmla="*/ 0 w 3819525"/>
              <a:gd name="connsiteY0" fmla="*/ 382587 h 795337"/>
              <a:gd name="connsiteX1" fmla="*/ 466725 w 3819525"/>
              <a:gd name="connsiteY1" fmla="*/ 763587 h 795337"/>
              <a:gd name="connsiteX2" fmla="*/ 1000125 w 3819525"/>
              <a:gd name="connsiteY2" fmla="*/ 382587 h 795337"/>
              <a:gd name="connsiteX3" fmla="*/ 1457325 w 3819525"/>
              <a:gd name="connsiteY3" fmla="*/ 1587 h 795337"/>
              <a:gd name="connsiteX4" fmla="*/ 2362200 w 3819525"/>
              <a:gd name="connsiteY4" fmla="*/ 392112 h 795337"/>
              <a:gd name="connsiteX5" fmla="*/ 3143250 w 3819525"/>
              <a:gd name="connsiteY5" fmla="*/ 792162 h 795337"/>
              <a:gd name="connsiteX6" fmla="*/ 3819525 w 3819525"/>
              <a:gd name="connsiteY6" fmla="*/ 373062 h 795337"/>
              <a:gd name="connsiteX0" fmla="*/ 0 w 3819525"/>
              <a:gd name="connsiteY0" fmla="*/ 382587 h 795337"/>
              <a:gd name="connsiteX1" fmla="*/ 466725 w 3819525"/>
              <a:gd name="connsiteY1" fmla="*/ 763587 h 795337"/>
              <a:gd name="connsiteX2" fmla="*/ 1000125 w 3819525"/>
              <a:gd name="connsiteY2" fmla="*/ 382587 h 795337"/>
              <a:gd name="connsiteX3" fmla="*/ 1457325 w 3819525"/>
              <a:gd name="connsiteY3" fmla="*/ 1587 h 795337"/>
              <a:gd name="connsiteX4" fmla="*/ 2362200 w 3819525"/>
              <a:gd name="connsiteY4" fmla="*/ 392112 h 795337"/>
              <a:gd name="connsiteX5" fmla="*/ 3143250 w 3819525"/>
              <a:gd name="connsiteY5" fmla="*/ 792162 h 795337"/>
              <a:gd name="connsiteX6" fmla="*/ 3819525 w 3819525"/>
              <a:gd name="connsiteY6" fmla="*/ 373062 h 795337"/>
              <a:gd name="connsiteX0" fmla="*/ 0 w 3819525"/>
              <a:gd name="connsiteY0" fmla="*/ 382587 h 795337"/>
              <a:gd name="connsiteX1" fmla="*/ 466725 w 3819525"/>
              <a:gd name="connsiteY1" fmla="*/ 763587 h 795337"/>
              <a:gd name="connsiteX2" fmla="*/ 1000125 w 3819525"/>
              <a:gd name="connsiteY2" fmla="*/ 382587 h 795337"/>
              <a:gd name="connsiteX3" fmla="*/ 1457325 w 3819525"/>
              <a:gd name="connsiteY3" fmla="*/ 1587 h 795337"/>
              <a:gd name="connsiteX4" fmla="*/ 2362200 w 3819525"/>
              <a:gd name="connsiteY4" fmla="*/ 392112 h 795337"/>
              <a:gd name="connsiteX5" fmla="*/ 3143250 w 3819525"/>
              <a:gd name="connsiteY5" fmla="*/ 792162 h 795337"/>
              <a:gd name="connsiteX6" fmla="*/ 3819525 w 3819525"/>
              <a:gd name="connsiteY6" fmla="*/ 373062 h 795337"/>
              <a:gd name="connsiteX0" fmla="*/ 0 w 3819525"/>
              <a:gd name="connsiteY0" fmla="*/ 381000 h 792163"/>
              <a:gd name="connsiteX1" fmla="*/ 466725 w 3819525"/>
              <a:gd name="connsiteY1" fmla="*/ 762000 h 792163"/>
              <a:gd name="connsiteX2" fmla="*/ 1000125 w 3819525"/>
              <a:gd name="connsiteY2" fmla="*/ 381000 h 792163"/>
              <a:gd name="connsiteX3" fmla="*/ 1457325 w 3819525"/>
              <a:gd name="connsiteY3" fmla="*/ 0 h 792163"/>
              <a:gd name="connsiteX4" fmla="*/ 1990725 w 3819525"/>
              <a:gd name="connsiteY4" fmla="*/ 381000 h 792163"/>
              <a:gd name="connsiteX5" fmla="*/ 3143250 w 3819525"/>
              <a:gd name="connsiteY5" fmla="*/ 790575 h 792163"/>
              <a:gd name="connsiteX6" fmla="*/ 3819525 w 3819525"/>
              <a:gd name="connsiteY6" fmla="*/ 371475 h 792163"/>
              <a:gd name="connsiteX0" fmla="*/ 0 w 3819525"/>
              <a:gd name="connsiteY0" fmla="*/ 381000 h 839788"/>
              <a:gd name="connsiteX1" fmla="*/ 466725 w 3819525"/>
              <a:gd name="connsiteY1" fmla="*/ 762000 h 839788"/>
              <a:gd name="connsiteX2" fmla="*/ 1000125 w 3819525"/>
              <a:gd name="connsiteY2" fmla="*/ 381000 h 839788"/>
              <a:gd name="connsiteX3" fmla="*/ 1457325 w 3819525"/>
              <a:gd name="connsiteY3" fmla="*/ 0 h 839788"/>
              <a:gd name="connsiteX4" fmla="*/ 1990725 w 3819525"/>
              <a:gd name="connsiteY4" fmla="*/ 381000 h 839788"/>
              <a:gd name="connsiteX5" fmla="*/ 2981325 w 3819525"/>
              <a:gd name="connsiteY5" fmla="*/ 838200 h 839788"/>
              <a:gd name="connsiteX6" fmla="*/ 3819525 w 3819525"/>
              <a:gd name="connsiteY6" fmla="*/ 371475 h 839788"/>
              <a:gd name="connsiteX0" fmla="*/ 0 w 3819525"/>
              <a:gd name="connsiteY0" fmla="*/ 381000 h 763587"/>
              <a:gd name="connsiteX1" fmla="*/ 466725 w 3819525"/>
              <a:gd name="connsiteY1" fmla="*/ 762000 h 763587"/>
              <a:gd name="connsiteX2" fmla="*/ 1000125 w 3819525"/>
              <a:gd name="connsiteY2" fmla="*/ 381000 h 763587"/>
              <a:gd name="connsiteX3" fmla="*/ 1457325 w 3819525"/>
              <a:gd name="connsiteY3" fmla="*/ 0 h 763587"/>
              <a:gd name="connsiteX4" fmla="*/ 1990725 w 3819525"/>
              <a:gd name="connsiteY4" fmla="*/ 381000 h 763587"/>
              <a:gd name="connsiteX5" fmla="*/ 2447925 w 3819525"/>
              <a:gd name="connsiteY5" fmla="*/ 761999 h 763587"/>
              <a:gd name="connsiteX6" fmla="*/ 3819525 w 3819525"/>
              <a:gd name="connsiteY6" fmla="*/ 371475 h 763587"/>
              <a:gd name="connsiteX0" fmla="*/ 0 w 3819525"/>
              <a:gd name="connsiteY0" fmla="*/ 381000 h 763588"/>
              <a:gd name="connsiteX1" fmla="*/ 466725 w 3819525"/>
              <a:gd name="connsiteY1" fmla="*/ 762000 h 763588"/>
              <a:gd name="connsiteX2" fmla="*/ 1000125 w 3819525"/>
              <a:gd name="connsiteY2" fmla="*/ 381000 h 763588"/>
              <a:gd name="connsiteX3" fmla="*/ 1457325 w 3819525"/>
              <a:gd name="connsiteY3" fmla="*/ 0 h 763588"/>
              <a:gd name="connsiteX4" fmla="*/ 1990725 w 3819525"/>
              <a:gd name="connsiteY4" fmla="*/ 381000 h 763588"/>
              <a:gd name="connsiteX5" fmla="*/ 2447925 w 3819525"/>
              <a:gd name="connsiteY5" fmla="*/ 762000 h 763588"/>
              <a:gd name="connsiteX6" fmla="*/ 3819525 w 3819525"/>
              <a:gd name="connsiteY6" fmla="*/ 371475 h 763588"/>
              <a:gd name="connsiteX0" fmla="*/ 0 w 3819525"/>
              <a:gd name="connsiteY0" fmla="*/ 381000 h 763587"/>
              <a:gd name="connsiteX1" fmla="*/ 466725 w 3819525"/>
              <a:gd name="connsiteY1" fmla="*/ 762000 h 763587"/>
              <a:gd name="connsiteX2" fmla="*/ 1000125 w 3819525"/>
              <a:gd name="connsiteY2" fmla="*/ 381000 h 763587"/>
              <a:gd name="connsiteX3" fmla="*/ 1457325 w 3819525"/>
              <a:gd name="connsiteY3" fmla="*/ 0 h 763587"/>
              <a:gd name="connsiteX4" fmla="*/ 1990725 w 3819525"/>
              <a:gd name="connsiteY4" fmla="*/ 381000 h 763587"/>
              <a:gd name="connsiteX5" fmla="*/ 2447925 w 3819525"/>
              <a:gd name="connsiteY5" fmla="*/ 761999 h 763587"/>
              <a:gd name="connsiteX6" fmla="*/ 3819525 w 3819525"/>
              <a:gd name="connsiteY6" fmla="*/ 371475 h 763587"/>
              <a:gd name="connsiteX0" fmla="*/ 0 w 2981325"/>
              <a:gd name="connsiteY0" fmla="*/ 381000 h 762000"/>
              <a:gd name="connsiteX1" fmla="*/ 466725 w 2981325"/>
              <a:gd name="connsiteY1" fmla="*/ 762000 h 762000"/>
              <a:gd name="connsiteX2" fmla="*/ 1000125 w 2981325"/>
              <a:gd name="connsiteY2" fmla="*/ 381000 h 762000"/>
              <a:gd name="connsiteX3" fmla="*/ 1457325 w 2981325"/>
              <a:gd name="connsiteY3" fmla="*/ 0 h 762000"/>
              <a:gd name="connsiteX4" fmla="*/ 1990725 w 2981325"/>
              <a:gd name="connsiteY4" fmla="*/ 381000 h 762000"/>
              <a:gd name="connsiteX5" fmla="*/ 2447925 w 2981325"/>
              <a:gd name="connsiteY5" fmla="*/ 761999 h 762000"/>
              <a:gd name="connsiteX6" fmla="*/ 2981325 w 2981325"/>
              <a:gd name="connsiteY6" fmla="*/ 381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1325" h="762000">
                <a:moveTo>
                  <a:pt x="0" y="381000"/>
                </a:moveTo>
                <a:cubicBezTo>
                  <a:pt x="206375" y="570706"/>
                  <a:pt x="300038" y="762000"/>
                  <a:pt x="466725" y="762000"/>
                </a:cubicBezTo>
                <a:cubicBezTo>
                  <a:pt x="633412" y="762000"/>
                  <a:pt x="835025" y="508000"/>
                  <a:pt x="1000125" y="381000"/>
                </a:cubicBezTo>
                <a:cubicBezTo>
                  <a:pt x="1165225" y="254000"/>
                  <a:pt x="1292225" y="0"/>
                  <a:pt x="1457325" y="0"/>
                </a:cubicBezTo>
                <a:cubicBezTo>
                  <a:pt x="1622425" y="0"/>
                  <a:pt x="1825625" y="254000"/>
                  <a:pt x="1990725" y="381000"/>
                </a:cubicBezTo>
                <a:cubicBezTo>
                  <a:pt x="2155825" y="508000"/>
                  <a:pt x="2282825" y="761999"/>
                  <a:pt x="2447925" y="761999"/>
                </a:cubicBezTo>
                <a:cubicBezTo>
                  <a:pt x="2613025" y="761999"/>
                  <a:pt x="2867025" y="469900"/>
                  <a:pt x="2981325" y="381000"/>
                </a:cubicBezTo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 flipH="1" flipV="1">
            <a:off x="2552700" y="4904601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1371600" y="4266426"/>
            <a:ext cx="1981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sp useBgFill="1">
        <p:nvSpPr>
          <p:cNvPr id="28" name="TextBox 27"/>
          <p:cNvSpPr txBox="1"/>
          <p:nvPr/>
        </p:nvSpPr>
        <p:spPr>
          <a:xfrm>
            <a:off x="2000250" y="4114026"/>
            <a:ext cx="74930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CYCLE</a:t>
            </a:r>
            <a:endParaRPr lang="en-US" sz="1200" dirty="0"/>
          </a:p>
        </p:txBody>
      </p:sp>
      <p:sp useBgFill="1">
        <p:nvSpPr>
          <p:cNvPr id="29" name="TextBox 28"/>
          <p:cNvSpPr txBox="1"/>
          <p:nvPr/>
        </p:nvSpPr>
        <p:spPr>
          <a:xfrm rot="16200000">
            <a:off x="471536" y="4785490"/>
            <a:ext cx="85792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STRESS</a:t>
            </a:r>
            <a:endParaRPr lang="en-US" sz="1200" dirty="0"/>
          </a:p>
        </p:txBody>
      </p:sp>
      <p:sp useBgFill="1">
        <p:nvSpPr>
          <p:cNvPr id="30" name="TextBox 29"/>
          <p:cNvSpPr txBox="1"/>
          <p:nvPr/>
        </p:nvSpPr>
        <p:spPr>
          <a:xfrm>
            <a:off x="2238375" y="5819001"/>
            <a:ext cx="19467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NUMBER OF CYCLES</a:t>
            </a:r>
            <a:endParaRPr lang="en-US" sz="1200" dirty="0"/>
          </a:p>
        </p:txBody>
      </p:sp>
      <p:cxnSp>
        <p:nvCxnSpPr>
          <p:cNvPr id="32" name="Straight Arrow Connector 31"/>
          <p:cNvCxnSpPr/>
          <p:nvPr/>
        </p:nvCxnSpPr>
        <p:spPr bwMode="auto">
          <a:xfrm rot="5400000">
            <a:off x="4610894" y="4837926"/>
            <a:ext cx="381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 flipH="1" flipV="1">
            <a:off x="4800600" y="5028426"/>
            <a:ext cx="762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4445000" y="4655364"/>
          <a:ext cx="250825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0" name="Equation" r:id="rId4" imgW="190440" imgH="228600" progId="Equation.DSMT4">
                  <p:embed/>
                </p:oleObj>
              </mc:Choice>
              <mc:Fallback>
                <p:oleObj name="Equation" r:id="rId4" imgW="190440" imgH="228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4655364"/>
                        <a:ext cx="250825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5208588" y="4883964"/>
          <a:ext cx="735012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1" name="Equation" r:id="rId6" imgW="558720" imgH="228600" progId="Equation.DSMT4">
                  <p:embed/>
                </p:oleObj>
              </mc:Choice>
              <mc:Fallback>
                <p:oleObj name="Equation" r:id="rId6" imgW="55872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588" y="4883964"/>
                        <a:ext cx="735012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954088" y="4502964"/>
          <a:ext cx="419100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2" name="Equation" r:id="rId8" imgW="317160" imgH="228600" progId="Equation.DSMT4">
                  <p:embed/>
                </p:oleObj>
              </mc:Choice>
              <mc:Fallback>
                <p:oleObj name="Equation" r:id="rId8" imgW="31716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4502964"/>
                        <a:ext cx="419100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968375" y="5261789"/>
          <a:ext cx="385763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3" name="Equation" r:id="rId10" imgW="291960" imgH="228600" progId="Equation.DSMT4">
                  <p:embed/>
                </p:oleObj>
              </mc:Choice>
              <mc:Fallback>
                <p:oleObj name="Equation" r:id="rId10" imgW="291960" imgH="2286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8375" y="5261789"/>
                        <a:ext cx="385763" cy="300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1001713" y="4876026"/>
          <a:ext cx="3016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74" name="Equation" r:id="rId12" imgW="228600" imgH="228600" progId="Equation.DSMT4">
                  <p:embed/>
                </p:oleObj>
              </mc:Choice>
              <mc:Fallback>
                <p:oleObj name="Equation" r:id="rId12" imgW="228600" imgH="2286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713" y="4876026"/>
                        <a:ext cx="301625" cy="30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BE664-B44D-41EC-B613-70B9A88A37CD}" type="slidenum">
              <a:rPr lang="en-US"/>
              <a:pPr/>
              <a:t>3</a:t>
            </a:fld>
            <a:endParaRPr lang="en-US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sz="3400"/>
              <a:t>σ</a:t>
            </a:r>
            <a:r>
              <a:rPr lang="el-GR" sz="3400" baseline="-25000"/>
              <a:t>m</a:t>
            </a:r>
            <a:r>
              <a:rPr lang="en-US" sz="3400"/>
              <a:t>-</a:t>
            </a:r>
            <a:r>
              <a:rPr lang="el-GR" sz="3400"/>
              <a:t>σ</a:t>
            </a:r>
            <a:r>
              <a:rPr lang="en-US" sz="3400" baseline="-25000"/>
              <a:t>a</a:t>
            </a:r>
            <a:r>
              <a:rPr lang="en-US" sz="3400"/>
              <a:t> Diagrams for</a:t>
            </a:r>
            <a:br>
              <a:rPr lang="en-US" sz="3400"/>
            </a:br>
            <a:r>
              <a:rPr lang="en-US" sz="3400"/>
              <a:t> Axial and Bending Loads</a:t>
            </a:r>
            <a:endParaRPr lang="el-GR" sz="3400"/>
          </a:p>
        </p:txBody>
      </p:sp>
      <p:pic>
        <p:nvPicPr>
          <p:cNvPr id="414725" name="Picture 5" descr="L06f0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" t="9085" r="3509" b="6120"/>
          <a:stretch>
            <a:fillRect/>
          </a:stretch>
        </p:blipFill>
        <p:spPr bwMode="auto">
          <a:xfrm>
            <a:off x="2590800" y="3962400"/>
            <a:ext cx="3962400" cy="2133600"/>
          </a:xfrm>
          <a:prstGeom prst="rect">
            <a:avLst/>
          </a:prstGeom>
          <a:noFill/>
        </p:spPr>
      </p:pic>
      <p:pic>
        <p:nvPicPr>
          <p:cNvPr id="414726" name="Picture 6" descr="L06f0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3516" r="6897"/>
          <a:stretch>
            <a:fillRect/>
          </a:stretch>
        </p:blipFill>
        <p:spPr bwMode="auto">
          <a:xfrm>
            <a:off x="2514600" y="1752600"/>
            <a:ext cx="4038600" cy="2090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 bwMode="auto">
          <a:xfrm rot="10800000">
            <a:off x="2057400" y="4572000"/>
            <a:ext cx="1981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rot="5400000">
            <a:off x="1143000" y="4572000"/>
            <a:ext cx="9144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1E3429-4C20-4188-8B30-BAC524EE8ED1}" type="slidenum">
              <a:rPr lang="en-US"/>
              <a:pPr/>
              <a:t>4</a:t>
            </a:fld>
            <a:endParaRPr lang="en-US"/>
          </a:p>
        </p:txBody>
      </p:sp>
      <p:sp>
        <p:nvSpPr>
          <p:cNvPr id="3747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sz="3400" dirty="0"/>
              <a:t>σ</a:t>
            </a:r>
            <a:r>
              <a:rPr lang="el-GR" sz="3400" baseline="-25000" dirty="0"/>
              <a:t>m</a:t>
            </a:r>
            <a:r>
              <a:rPr lang="en-US" sz="3400" dirty="0"/>
              <a:t>-</a:t>
            </a:r>
            <a:r>
              <a:rPr lang="el-GR" sz="3400" dirty="0"/>
              <a:t>σ</a:t>
            </a:r>
            <a:r>
              <a:rPr lang="en-US" sz="3400" baseline="-25000" dirty="0"/>
              <a:t>a</a:t>
            </a:r>
            <a:r>
              <a:rPr lang="en-US" sz="3400" dirty="0"/>
              <a:t> Diagrams, A Closer </a:t>
            </a:r>
            <a:r>
              <a:rPr lang="en-US" sz="3400" dirty="0" smtClean="0"/>
              <a:t>Look</a:t>
            </a:r>
            <a:br>
              <a:rPr lang="en-US" sz="3400" dirty="0" smtClean="0"/>
            </a:br>
            <a:r>
              <a:rPr lang="en-US" sz="3400" dirty="0" smtClean="0"/>
              <a:t>Modified Goodman Diagram</a:t>
            </a:r>
            <a:endParaRPr lang="en-US" sz="34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 flipH="1" flipV="1">
            <a:off x="2472201" y="3887311"/>
            <a:ext cx="3200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304800" y="5486400"/>
            <a:ext cx="8339601" cy="7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672351" y="23241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58691" y="430530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</a:t>
            </a:r>
            <a:r>
              <a:rPr lang="en-US" sz="1400" baseline="-25000" dirty="0" smtClean="0"/>
              <a:t>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63401" y="502920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+mj-lt"/>
                <a:cs typeface="Times New Roman"/>
              </a:rPr>
              <a:t>σ</a:t>
            </a:r>
            <a:r>
              <a:rPr lang="en-US" baseline="-25000" dirty="0" smtClean="0">
                <a:latin typeface="+mj-lt"/>
                <a:cs typeface="Times New Roman"/>
              </a:rPr>
              <a:t>m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2401" y="198120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+mj-lt"/>
                <a:cs typeface="Times New Roman"/>
              </a:rPr>
              <a:t>σ</a:t>
            </a:r>
            <a:r>
              <a:rPr lang="en-US" baseline="-25000" dirty="0" smtClean="0">
                <a:latin typeface="+mj-lt"/>
                <a:cs typeface="Times New Roman"/>
              </a:rPr>
              <a:t>a</a:t>
            </a:r>
            <a:endParaRPr lang="en-US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1326" y="54864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987176" y="548640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</a:t>
            </a:r>
            <a:r>
              <a:rPr lang="en-US" sz="1400" baseline="-25000" dirty="0" smtClean="0"/>
              <a:t>u</a:t>
            </a:r>
            <a:endParaRPr lang="en-US" sz="1400" dirty="0"/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3920001" y="2617886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920001" y="4572000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 flipV="1">
            <a:off x="6896170" y="5565479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 flipV="1">
            <a:off x="7961480" y="5565479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072401" y="4572000"/>
            <a:ext cx="2590800" cy="609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rot="16200000" flipH="1">
            <a:off x="6663201" y="5181600"/>
            <a:ext cx="30480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16200000" flipH="1">
            <a:off x="4072401" y="2590800"/>
            <a:ext cx="2590800" cy="2590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6663201" y="5181600"/>
            <a:ext cx="137160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009775" y="4533900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4019550" y="4524375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 bwMode="auto">
          <a:xfrm>
            <a:off x="6625482" y="5130167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50" name="Straight Connector 49"/>
          <p:cNvCxnSpPr>
            <a:cxnSpLocks noChangeAspect="1"/>
          </p:cNvCxnSpPr>
          <p:nvPr/>
        </p:nvCxnSpPr>
        <p:spPr bwMode="auto">
          <a:xfrm rot="5400000">
            <a:off x="2073354" y="2590803"/>
            <a:ext cx="1984294" cy="19842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rot="10800000">
            <a:off x="733425" y="4572000"/>
            <a:ext cx="1295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1219200" y="54864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cxnSp>
        <p:nvCxnSpPr>
          <p:cNvPr id="58" name="Straight Connector 57"/>
          <p:cNvCxnSpPr/>
          <p:nvPr/>
        </p:nvCxnSpPr>
        <p:spPr bwMode="auto">
          <a:xfrm rot="5400000" flipV="1">
            <a:off x="1080693" y="5567757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3914775" y="548640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8B207-9417-49F3-9EE3-21904917419B}" type="slidenum">
              <a:rPr lang="en-US"/>
              <a:pPr/>
              <a:t>5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2024 Al</a:t>
            </a:r>
          </a:p>
        </p:txBody>
      </p:sp>
      <p:pic>
        <p:nvPicPr>
          <p:cNvPr id="376836" name="Picture 4" descr="L01F3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6629400" cy="4206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C867E-34CE-4542-BC31-3B5FD15A6EA7}" type="slidenum">
              <a:rPr lang="en-US"/>
              <a:pPr/>
              <a:t>6</a:t>
            </a:fld>
            <a:endParaRPr lang="en-US"/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7075 Al</a:t>
            </a:r>
          </a:p>
        </p:txBody>
      </p:sp>
      <p:pic>
        <p:nvPicPr>
          <p:cNvPr id="378884" name="Picture 4" descr="L01F3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990600" y="1828800"/>
            <a:ext cx="6248400" cy="4181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1FF19B-0084-4DB1-84D7-8C97D57F05B4}" type="slidenum">
              <a:rPr lang="en-US"/>
              <a:pPr/>
              <a:t>7</a:t>
            </a:fld>
            <a:endParaRPr lang="en-US"/>
          </a:p>
        </p:txBody>
      </p: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Steel</a:t>
            </a:r>
          </a:p>
        </p:txBody>
      </p:sp>
      <p:pic>
        <p:nvPicPr>
          <p:cNvPr id="380932" name="Picture 4" descr="L01F3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6248400" cy="4152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09082C-7BBD-4198-ABEA-C9F92B77A333}" type="slidenum">
              <a:rPr lang="en-US"/>
              <a:pPr/>
              <a:t>8</a:t>
            </a:fld>
            <a:endParaRPr lang="en-US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416773" name="Text Box 5"/>
          <p:cNvSpPr txBox="1">
            <a:spLocks noChangeArrowheads="1"/>
          </p:cNvSpPr>
          <p:nvPr/>
        </p:nvSpPr>
        <p:spPr bwMode="auto">
          <a:xfrm>
            <a:off x="381000" y="1905000"/>
            <a:ext cx="3429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16774" name="Text Box 6"/>
          <p:cNvSpPr txBox="1">
            <a:spLocks noChangeArrowheads="1"/>
          </p:cNvSpPr>
          <p:nvPr/>
        </p:nvSpPr>
        <p:spPr bwMode="auto">
          <a:xfrm>
            <a:off x="152400" y="2057400"/>
            <a:ext cx="36576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A part made of 1/8in thick 7075-T6 aluminum alloy.  It is subjected to a tensile load that fluctuates between 1000 and 5000lb.  Determine its estimated life.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876800" y="2057400"/>
            <a:ext cx="2743200" cy="3657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001000" y="2057400"/>
            <a:ext cx="182880" cy="3657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867400" y="3429000"/>
            <a:ext cx="914400" cy="914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rot="10800000" flipV="1">
            <a:off x="5867400" y="4038599"/>
            <a:ext cx="0" cy="9144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10800000" flipV="1">
            <a:off x="6791326" y="4038599"/>
            <a:ext cx="0" cy="9144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867400" y="4800600"/>
            <a:ext cx="914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876800" y="2362200"/>
            <a:ext cx="2743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983069" y="2209800"/>
            <a:ext cx="64633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 in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4876800"/>
            <a:ext cx="64633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 in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 bwMode="auto">
          <a:xfrm rot="5400000" flipH="1" flipV="1">
            <a:off x="7848600" y="1828800"/>
            <a:ext cx="304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5400000" flipH="1" flipV="1">
            <a:off x="8039100" y="1828800"/>
            <a:ext cx="304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7772400" y="17526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8229600" y="17526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934200" y="1600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1/8 in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MER311: Advanced Mechanics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8E3BA5-E7D2-47C0-9FC7-015879D851F1}" type="slidenum">
              <a:rPr lang="en-US"/>
              <a:pPr/>
              <a:t>9</a:t>
            </a:fld>
            <a:endParaRPr lang="en-US"/>
          </a:p>
        </p:txBody>
      </p:sp>
      <p:sp>
        <p:nvSpPr>
          <p:cNvPr id="4208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420869" name="Text Box 5"/>
          <p:cNvSpPr txBox="1">
            <a:spLocks noChangeArrowheads="1"/>
          </p:cNvSpPr>
          <p:nvPr/>
        </p:nvSpPr>
        <p:spPr bwMode="auto">
          <a:xfrm>
            <a:off x="212725" y="2025650"/>
            <a:ext cx="8474075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It is desired to determine the size of a UNS G10500 cold drawn steel bar to withstand a tensile preload of 8kips and a fluctuating tensile load varying from 0 to 16kips.  Owing to the design of the ends, the bar will have a geometric stress concentration factor of 2.02 corresponding to a fillet whose radius is 3/16in.  Determine a suitable diameter for an infinite life and a factor of safety of at least 2.0.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2946</TotalTime>
  <Words>327</Words>
  <Application>Microsoft Office PowerPoint</Application>
  <PresentationFormat>On-screen Show (4:3)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Profile</vt:lpstr>
      <vt:lpstr>Equation</vt:lpstr>
      <vt:lpstr>FATIGUE</vt:lpstr>
      <vt:lpstr>Fatigue Terminology</vt:lpstr>
      <vt:lpstr>σm-σa Diagrams for  Axial and Bending Loads</vt:lpstr>
      <vt:lpstr>σm-σa Diagrams, A Closer Look Modified Goodman Diagram</vt:lpstr>
      <vt:lpstr>2024 Al</vt:lpstr>
      <vt:lpstr>7075 Al</vt:lpstr>
      <vt:lpstr>Steel</vt:lpstr>
      <vt:lpstr>Example</vt:lpstr>
      <vt:lpstr>Example</vt:lpstr>
      <vt:lpstr>Fatigue Failure Due to Combined Stresses</vt:lpstr>
      <vt:lpstr>Factor of Safety: Three Interpretations</vt:lpstr>
      <vt:lpstr>Example</vt:lpstr>
    </vt:vector>
  </TitlesOfParts>
  <Company>Union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 </cp:lastModifiedBy>
  <cp:revision>107</cp:revision>
  <cp:lastPrinted>2016-05-25T11:40:14Z</cp:lastPrinted>
  <dcterms:created xsi:type="dcterms:W3CDTF">2000-05-18T05:09:09Z</dcterms:created>
  <dcterms:modified xsi:type="dcterms:W3CDTF">2016-05-27T11:31:22Z</dcterms:modified>
</cp:coreProperties>
</file>